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Amatic SC"/>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B8740D-321F-4530-AEA2-A198F86C0106}">
  <a:tblStyle styleId="{ABB8740D-321F-4530-AEA2-A198F86C0106}"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AmaticSC-bold.fntdata"/><Relationship Id="rId16" Type="http://schemas.openxmlformats.org/officeDocument/2006/relationships/font" Target="fonts/AmaticSC-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adcdce6c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adcdce6c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eadcdce6c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eadcdce6c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b483572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b483572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True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b4835728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b4835728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False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eb4835728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eb4835728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True- grapefruit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b4835728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b4835728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True- 100 billion neurons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b4835728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b4835728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True- brain changes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b48357286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b4835728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True- laptop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adcdce6c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adcdce6c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brainline.org/tbi-basics/interactive-brain"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q8PeJtpT_UM" TargetMode="Externa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youtube.com/watch?v=2zrtHt3bBmQ"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095575" y="361425"/>
            <a:ext cx="734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5" name="Google Shape;55;p13"/>
          <p:cNvSpPr txBox="1"/>
          <p:nvPr/>
        </p:nvSpPr>
        <p:spPr>
          <a:xfrm>
            <a:off x="1011825" y="115125"/>
            <a:ext cx="7342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4600" u="sng">
                <a:latin typeface="Amatic SC"/>
                <a:ea typeface="Amatic SC"/>
                <a:cs typeface="Amatic SC"/>
                <a:sym typeface="Amatic SC"/>
              </a:rPr>
              <a:t>Our Amazing Brains</a:t>
            </a:r>
            <a:endParaRPr b="1" sz="4600" u="sng">
              <a:latin typeface="Amatic SC"/>
              <a:ea typeface="Amatic SC"/>
              <a:cs typeface="Amatic SC"/>
              <a:sym typeface="Amatic SC"/>
            </a:endParaRPr>
          </a:p>
        </p:txBody>
      </p:sp>
      <p:pic>
        <p:nvPicPr>
          <p:cNvPr id="56" name="Google Shape;56;p13">
            <a:hlinkClick r:id="rId3"/>
          </p:cNvPr>
          <p:cNvPicPr preferRelativeResize="0"/>
          <p:nvPr/>
        </p:nvPicPr>
        <p:blipFill>
          <a:blip r:embed="rId4">
            <a:alphaModFix/>
          </a:blip>
          <a:stretch>
            <a:fillRect/>
          </a:stretch>
        </p:blipFill>
        <p:spPr>
          <a:xfrm>
            <a:off x="2575388" y="1007925"/>
            <a:ext cx="3993224" cy="3194576"/>
          </a:xfrm>
          <a:prstGeom prst="rect">
            <a:avLst/>
          </a:prstGeom>
          <a:noFill/>
          <a:ln>
            <a:noFill/>
          </a:ln>
        </p:spPr>
      </p:pic>
      <p:sp>
        <p:nvSpPr>
          <p:cNvPr id="57" name="Google Shape;57;p13"/>
          <p:cNvSpPr txBox="1"/>
          <p:nvPr/>
        </p:nvSpPr>
        <p:spPr>
          <a:xfrm>
            <a:off x="943075" y="4201725"/>
            <a:ext cx="73422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000">
                <a:latin typeface="Comic Sans MS"/>
                <a:ea typeface="Comic Sans MS"/>
                <a:cs typeface="Comic Sans MS"/>
                <a:sym typeface="Comic Sans MS"/>
              </a:rPr>
              <a:t>Do you already know </a:t>
            </a:r>
            <a:r>
              <a:rPr lang="en-GB" sz="2000">
                <a:latin typeface="Comic Sans MS"/>
                <a:ea typeface="Comic Sans MS"/>
                <a:cs typeface="Comic Sans MS"/>
                <a:sym typeface="Comic Sans MS"/>
              </a:rPr>
              <a:t>anything</a:t>
            </a:r>
            <a:r>
              <a:rPr lang="en-GB" sz="2000">
                <a:latin typeface="Comic Sans MS"/>
                <a:ea typeface="Comic Sans MS"/>
                <a:cs typeface="Comic Sans MS"/>
                <a:sym typeface="Comic Sans MS"/>
              </a:rPr>
              <a:t> about the brain?</a:t>
            </a:r>
            <a:endParaRPr sz="20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nvSpPr>
        <p:spPr>
          <a:xfrm>
            <a:off x="1095575" y="361425"/>
            <a:ext cx="734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3" name="Google Shape;63;p14"/>
          <p:cNvSpPr txBox="1"/>
          <p:nvPr/>
        </p:nvSpPr>
        <p:spPr>
          <a:xfrm>
            <a:off x="997950" y="0"/>
            <a:ext cx="7342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4600" u="sng">
                <a:latin typeface="Amatic SC"/>
                <a:ea typeface="Amatic SC"/>
                <a:cs typeface="Amatic SC"/>
                <a:sym typeface="Amatic SC"/>
              </a:rPr>
              <a:t>Our Amazing Brains</a:t>
            </a:r>
            <a:endParaRPr b="1" sz="4600" u="sng">
              <a:latin typeface="Amatic SC"/>
              <a:ea typeface="Amatic SC"/>
              <a:cs typeface="Amatic SC"/>
              <a:sym typeface="Amatic SC"/>
            </a:endParaRPr>
          </a:p>
        </p:txBody>
      </p:sp>
      <p:pic>
        <p:nvPicPr>
          <p:cNvPr descr="http://neuroscape.ucsf.edu/glassbrain | http://neuroscape.ucsf.edu | http://sccn.ucsd.edu&#10;&#10;This is an anatomically-realistic 3D brain visualization depicting real-time source-localized activity (power and &quot;effective&quot; connectivity) from EEG (electroencephalographic) signals. Each color represents source power and connectivity in a different frequency band (theta, alpha, beta, gamma) and the golden lines are white matter anatomical fiber tracts. Estimated information transfer between brain regions is visualized as pulses of light flowing along the fiber tracts connecting the regions.&#10;&#10;The modeling pipeline includes MRI (Magnetic Resonance Imaging) brain scanning to generate a high-resolution 3D model of an individual's brain, skull, and scalp tissue, DTI (Diffusion Tensor Imaging) for reconstructing white matter tracts, and BCILAB (http://sccn.ucsd.edu/wiki/BCILAB) / SIFT (http://sccn.ucsd.edu/wiki/SIFT) to remove artifacts and statistically reconstruct the locations and dynamics (amplitude and multivariate Granger-causal (http://www.scholarpedia.org/article/Granger_causality) interactions) of multiple sources of activity inside the brain from signals measured at electrodes on the scalp (in this demo, a 64-channel &quot;wet&quot; mobile system by Cognionics/BrainVision (http://www.cognionics.com)).&#10;&#10;The final visualization is done in Unity and allows the user to fly around and through the brain with a gamepad while seeing real-time live brain activity from someone wearing an EEG cap.&#10;&#10;Team:&#10;- Gazzaley Lab / Neuroscape lab, UCSF: Adam Gazzaley, Roger Anguera, Rajat Jain, David Ziegler, John Fesenko, Morgan Hough&#10;- Swartz Center for Computational Neuroscience, UCSD: Tim Mullen &amp; Christian Kothe&#10;&#10;- Matt Omernick, Oleg Konings" id="64" name="Google Shape;64;p14" title="Glass brain with skin flythrough - Gazzaleylab / SCCN / Neuroscapelab">
            <a:hlinkClick r:id="rId3"/>
          </p:cNvPr>
          <p:cNvPicPr preferRelativeResize="0"/>
          <p:nvPr/>
        </p:nvPicPr>
        <p:blipFill>
          <a:blip r:embed="rId4">
            <a:alphaModFix/>
          </a:blip>
          <a:stretch>
            <a:fillRect/>
          </a:stretch>
        </p:blipFill>
        <p:spPr>
          <a:xfrm>
            <a:off x="1903000" y="892800"/>
            <a:ext cx="5338000" cy="400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ctrTitle"/>
          </p:nvPr>
        </p:nvSpPr>
        <p:spPr>
          <a:xfrm>
            <a:off x="311700" y="396325"/>
            <a:ext cx="8520600" cy="79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sz="6400" u="sng">
                <a:latin typeface="Amatic SC"/>
                <a:ea typeface="Amatic SC"/>
                <a:cs typeface="Amatic SC"/>
                <a:sym typeface="Amatic SC"/>
              </a:rPr>
              <a:t>True </a:t>
            </a:r>
            <a:r>
              <a:rPr lang="en-GB" sz="5100" u="sng">
                <a:latin typeface="Amatic SC"/>
                <a:ea typeface="Amatic SC"/>
                <a:cs typeface="Amatic SC"/>
                <a:sym typeface="Amatic SC"/>
              </a:rPr>
              <a:t>or</a:t>
            </a:r>
            <a:r>
              <a:rPr lang="en-GB" sz="6400" u="sng">
                <a:latin typeface="Amatic SC"/>
                <a:ea typeface="Amatic SC"/>
                <a:cs typeface="Amatic SC"/>
                <a:sym typeface="Amatic SC"/>
              </a:rPr>
              <a:t> False</a:t>
            </a:r>
            <a:endParaRPr sz="6400" u="sng">
              <a:latin typeface="Amatic SC"/>
              <a:ea typeface="Amatic SC"/>
              <a:cs typeface="Amatic SC"/>
              <a:sym typeface="Amatic SC"/>
            </a:endParaRPr>
          </a:p>
        </p:txBody>
      </p:sp>
      <p:pic>
        <p:nvPicPr>
          <p:cNvPr id="70" name="Google Shape;70;p15"/>
          <p:cNvPicPr preferRelativeResize="0"/>
          <p:nvPr/>
        </p:nvPicPr>
        <p:blipFill>
          <a:blip r:embed="rId3">
            <a:alphaModFix/>
          </a:blip>
          <a:stretch>
            <a:fillRect/>
          </a:stretch>
        </p:blipFill>
        <p:spPr>
          <a:xfrm>
            <a:off x="6701475" y="2277250"/>
            <a:ext cx="457200" cy="695325"/>
          </a:xfrm>
          <a:prstGeom prst="rect">
            <a:avLst/>
          </a:prstGeom>
          <a:noFill/>
          <a:ln>
            <a:noFill/>
          </a:ln>
        </p:spPr>
      </p:pic>
      <p:graphicFrame>
        <p:nvGraphicFramePr>
          <p:cNvPr id="71" name="Google Shape;71;p15"/>
          <p:cNvGraphicFramePr/>
          <p:nvPr/>
        </p:nvGraphicFramePr>
        <p:xfrm>
          <a:off x="1956100" y="2057225"/>
          <a:ext cx="3000000" cy="3000000"/>
        </p:xfrm>
        <a:graphic>
          <a:graphicData uri="http://schemas.openxmlformats.org/drawingml/2006/table">
            <a:tbl>
              <a:tblPr>
                <a:noFill/>
                <a:tableStyleId>{ABB8740D-321F-4530-AEA2-A198F86C0106}</a:tableStyleId>
              </a:tblPr>
              <a:tblGrid>
                <a:gridCol w="4231100"/>
              </a:tblGrid>
              <a:tr h="1135375">
                <a:tc>
                  <a:txBody>
                    <a:bodyPr/>
                    <a:lstStyle/>
                    <a:p>
                      <a:pPr indent="0" lvl="0" marL="0" rtl="0" algn="ctr">
                        <a:spcBef>
                          <a:spcPts val="0"/>
                        </a:spcBef>
                        <a:spcAft>
                          <a:spcPts val="0"/>
                        </a:spcAft>
                        <a:buNone/>
                      </a:pPr>
                      <a:r>
                        <a:rPr lang="en-GB" sz="1800">
                          <a:latin typeface="Comic Sans MS"/>
                          <a:ea typeface="Comic Sans MS"/>
                          <a:cs typeface="Comic Sans MS"/>
                          <a:sym typeface="Comic Sans MS"/>
                        </a:rPr>
                        <a:t>Your brain makes enough electricity </a:t>
                      </a:r>
                      <a:endParaRPr sz="1800">
                        <a:latin typeface="Comic Sans MS"/>
                        <a:ea typeface="Comic Sans MS"/>
                        <a:cs typeface="Comic Sans MS"/>
                        <a:sym typeface="Comic Sans MS"/>
                      </a:endParaRPr>
                    </a:p>
                    <a:p>
                      <a:pPr indent="0" lvl="0" marL="0" rtl="0" algn="ctr">
                        <a:spcBef>
                          <a:spcPts val="0"/>
                        </a:spcBef>
                        <a:spcAft>
                          <a:spcPts val="0"/>
                        </a:spcAft>
                        <a:buNone/>
                      </a:pPr>
                      <a:r>
                        <a:rPr lang="en-GB" sz="1800">
                          <a:latin typeface="Comic Sans MS"/>
                          <a:ea typeface="Comic Sans MS"/>
                          <a:cs typeface="Comic Sans MS"/>
                          <a:sym typeface="Comic Sans MS"/>
                        </a:rPr>
                        <a:t>to power a lightbulb.</a:t>
                      </a:r>
                      <a:endParaRPr sz="1800">
                        <a:latin typeface="Comic Sans MS"/>
                        <a:ea typeface="Comic Sans MS"/>
                        <a:cs typeface="Comic Sans MS"/>
                        <a:sym typeface="Comic Sans MS"/>
                      </a:endParaRPr>
                    </a:p>
                  </a:txBody>
                  <a:tcPr marT="63500" marB="63500" marR="63500" marL="63500" anchor="ctr">
                    <a:lnL cap="flat" cmpd="sng" w="28575">
                      <a:solidFill>
                        <a:srgbClr val="000000"/>
                      </a:solidFill>
                      <a:prstDash val="dot"/>
                      <a:round/>
                      <a:headEnd len="sm" w="sm" type="none"/>
                      <a:tailEnd len="sm" w="sm" type="none"/>
                    </a:lnL>
                    <a:lnR cap="flat" cmpd="sng" w="28575">
                      <a:solidFill>
                        <a:srgbClr val="000000"/>
                      </a:solidFill>
                      <a:prstDash val="dot"/>
                      <a:round/>
                      <a:headEnd len="sm" w="sm" type="none"/>
                      <a:tailEnd len="sm" w="sm" type="none"/>
                    </a:lnR>
                    <a:lnT cap="flat" cmpd="sng" w="28575">
                      <a:solidFill>
                        <a:srgbClr val="000000"/>
                      </a:solidFill>
                      <a:prstDash val="dot"/>
                      <a:round/>
                      <a:headEnd len="sm" w="sm" type="none"/>
                      <a:tailEnd len="sm" w="sm" type="none"/>
                    </a:lnT>
                    <a:lnB cap="flat" cmpd="sng" w="28575">
                      <a:solidFill>
                        <a:srgbClr val="000000"/>
                      </a:solidFill>
                      <a:prstDash val="dot"/>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ctrTitle"/>
          </p:nvPr>
        </p:nvSpPr>
        <p:spPr>
          <a:xfrm>
            <a:off x="311700" y="396325"/>
            <a:ext cx="8520600" cy="79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sz="6400" u="sng">
                <a:latin typeface="Amatic SC"/>
                <a:ea typeface="Amatic SC"/>
                <a:cs typeface="Amatic SC"/>
                <a:sym typeface="Amatic SC"/>
              </a:rPr>
              <a:t>True </a:t>
            </a:r>
            <a:r>
              <a:rPr lang="en-GB" sz="5100" u="sng">
                <a:latin typeface="Amatic SC"/>
                <a:ea typeface="Amatic SC"/>
                <a:cs typeface="Amatic SC"/>
                <a:sym typeface="Amatic SC"/>
              </a:rPr>
              <a:t>or</a:t>
            </a:r>
            <a:r>
              <a:rPr lang="en-GB" sz="6400" u="sng">
                <a:latin typeface="Amatic SC"/>
                <a:ea typeface="Amatic SC"/>
                <a:cs typeface="Amatic SC"/>
                <a:sym typeface="Amatic SC"/>
              </a:rPr>
              <a:t> False</a:t>
            </a:r>
            <a:endParaRPr sz="6400" u="sng">
              <a:latin typeface="Amatic SC"/>
              <a:ea typeface="Amatic SC"/>
              <a:cs typeface="Amatic SC"/>
              <a:sym typeface="Amatic SC"/>
            </a:endParaRPr>
          </a:p>
        </p:txBody>
      </p:sp>
      <p:pic>
        <p:nvPicPr>
          <p:cNvPr id="77" name="Google Shape;77;p16"/>
          <p:cNvPicPr preferRelativeResize="0"/>
          <p:nvPr/>
        </p:nvPicPr>
        <p:blipFill>
          <a:blip r:embed="rId3">
            <a:alphaModFix/>
          </a:blip>
          <a:stretch>
            <a:fillRect/>
          </a:stretch>
        </p:blipFill>
        <p:spPr>
          <a:xfrm>
            <a:off x="6274625" y="2985550"/>
            <a:ext cx="952500" cy="695325"/>
          </a:xfrm>
          <a:prstGeom prst="rect">
            <a:avLst/>
          </a:prstGeom>
          <a:noFill/>
          <a:ln>
            <a:noFill/>
          </a:ln>
        </p:spPr>
      </p:pic>
      <p:sp>
        <p:nvSpPr>
          <p:cNvPr id="78" name="Google Shape;78;p16"/>
          <p:cNvSpPr txBox="1"/>
          <p:nvPr/>
        </p:nvSpPr>
        <p:spPr>
          <a:xfrm>
            <a:off x="2753700" y="1484325"/>
            <a:ext cx="30000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omic Sans MS"/>
                <a:ea typeface="Comic Sans MS"/>
                <a:cs typeface="Comic Sans MS"/>
                <a:sym typeface="Comic Sans MS"/>
              </a:rPr>
              <a:t> </a:t>
            </a:r>
            <a:r>
              <a:rPr lang="en-GB" sz="1800">
                <a:latin typeface="Comic Sans MS"/>
                <a:ea typeface="Comic Sans MS"/>
                <a:cs typeface="Comic Sans MS"/>
                <a:sym typeface="Comic Sans MS"/>
              </a:rPr>
              <a:t>Your brain goes to sleep </a:t>
            </a:r>
            <a:endParaRPr sz="1800">
              <a:latin typeface="Comic Sans MS"/>
              <a:ea typeface="Comic Sans MS"/>
              <a:cs typeface="Comic Sans MS"/>
              <a:sym typeface="Comic Sans MS"/>
            </a:endParaRPr>
          </a:p>
          <a:p>
            <a:pPr indent="0" lvl="0" marL="0" rtl="0" algn="ctr">
              <a:spcBef>
                <a:spcPts val="0"/>
              </a:spcBef>
              <a:spcAft>
                <a:spcPts val="0"/>
              </a:spcAft>
              <a:buNone/>
            </a:pPr>
            <a:r>
              <a:rPr lang="en-GB" sz="1800">
                <a:latin typeface="Comic Sans MS"/>
                <a:ea typeface="Comic Sans MS"/>
                <a:cs typeface="Comic Sans MS"/>
                <a:sym typeface="Comic Sans MS"/>
              </a:rPr>
              <a:t>when you do.</a:t>
            </a:r>
            <a:r>
              <a:rPr lang="en-GB">
                <a:latin typeface="Comic Sans MS"/>
                <a:ea typeface="Comic Sans MS"/>
                <a:cs typeface="Comic Sans MS"/>
                <a:sym typeface="Comic Sans MS"/>
              </a:rPr>
              <a:t> </a:t>
            </a:r>
            <a:endParaRPr>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ctrTitle"/>
          </p:nvPr>
        </p:nvSpPr>
        <p:spPr>
          <a:xfrm>
            <a:off x="311700" y="396325"/>
            <a:ext cx="8520600" cy="79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sz="6400" u="sng">
                <a:latin typeface="Amatic SC"/>
                <a:ea typeface="Amatic SC"/>
                <a:cs typeface="Amatic SC"/>
                <a:sym typeface="Amatic SC"/>
              </a:rPr>
              <a:t>True </a:t>
            </a:r>
            <a:r>
              <a:rPr lang="en-GB" sz="5100" u="sng">
                <a:latin typeface="Amatic SC"/>
                <a:ea typeface="Amatic SC"/>
                <a:cs typeface="Amatic SC"/>
                <a:sym typeface="Amatic SC"/>
              </a:rPr>
              <a:t>or</a:t>
            </a:r>
            <a:r>
              <a:rPr lang="en-GB" sz="6400" u="sng">
                <a:latin typeface="Amatic SC"/>
                <a:ea typeface="Amatic SC"/>
                <a:cs typeface="Amatic SC"/>
                <a:sym typeface="Amatic SC"/>
              </a:rPr>
              <a:t> False</a:t>
            </a:r>
            <a:endParaRPr sz="6400" u="sng">
              <a:latin typeface="Amatic SC"/>
              <a:ea typeface="Amatic SC"/>
              <a:cs typeface="Amatic SC"/>
              <a:sym typeface="Amatic SC"/>
            </a:endParaRPr>
          </a:p>
        </p:txBody>
      </p:sp>
      <p:pic>
        <p:nvPicPr>
          <p:cNvPr id="84" name="Google Shape;84;p17"/>
          <p:cNvPicPr preferRelativeResize="0"/>
          <p:nvPr/>
        </p:nvPicPr>
        <p:blipFill rotWithShape="1">
          <a:blip r:embed="rId3">
            <a:alphaModFix/>
          </a:blip>
          <a:srcRect b="12242" l="0" r="0" t="0"/>
          <a:stretch/>
        </p:blipFill>
        <p:spPr>
          <a:xfrm>
            <a:off x="2455225" y="1765125"/>
            <a:ext cx="1219200" cy="800100"/>
          </a:xfrm>
          <a:prstGeom prst="rect">
            <a:avLst/>
          </a:prstGeom>
          <a:noFill/>
          <a:ln>
            <a:noFill/>
          </a:ln>
        </p:spPr>
      </p:pic>
      <p:sp>
        <p:nvSpPr>
          <p:cNvPr id="85" name="Google Shape;85;p17"/>
          <p:cNvSpPr txBox="1"/>
          <p:nvPr/>
        </p:nvSpPr>
        <p:spPr>
          <a:xfrm>
            <a:off x="237400" y="1765125"/>
            <a:ext cx="30000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latin typeface="Comic Sans MS"/>
                <a:ea typeface="Comic Sans MS"/>
                <a:cs typeface="Comic Sans MS"/>
                <a:sym typeface="Comic Sans MS"/>
              </a:rPr>
              <a:t>An adult brain is about </a:t>
            </a:r>
            <a:endParaRPr sz="1800">
              <a:latin typeface="Comic Sans MS"/>
              <a:ea typeface="Comic Sans MS"/>
              <a:cs typeface="Comic Sans MS"/>
              <a:sym typeface="Comic Sans MS"/>
            </a:endParaRPr>
          </a:p>
          <a:p>
            <a:pPr indent="0" lvl="0" marL="0" rtl="0" algn="ctr">
              <a:spcBef>
                <a:spcPts val="0"/>
              </a:spcBef>
              <a:spcAft>
                <a:spcPts val="0"/>
              </a:spcAft>
              <a:buNone/>
            </a:pPr>
            <a:r>
              <a:rPr lang="en-GB" sz="1800">
                <a:latin typeface="Comic Sans MS"/>
                <a:ea typeface="Comic Sans MS"/>
                <a:cs typeface="Comic Sans MS"/>
                <a:sym typeface="Comic Sans MS"/>
              </a:rPr>
              <a:t>the size of a grapefruit.</a:t>
            </a:r>
            <a:endParaRPr sz="1800"/>
          </a:p>
        </p:txBody>
      </p:sp>
      <p:pic>
        <p:nvPicPr>
          <p:cNvPr id="86" name="Google Shape;86;p17"/>
          <p:cNvPicPr preferRelativeResize="0"/>
          <p:nvPr/>
        </p:nvPicPr>
        <p:blipFill rotWithShape="1">
          <a:blip r:embed="rId4">
            <a:alphaModFix/>
          </a:blip>
          <a:srcRect b="14155" l="13322" r="0" t="0"/>
          <a:stretch/>
        </p:blipFill>
        <p:spPr>
          <a:xfrm>
            <a:off x="7731575" y="2995550"/>
            <a:ext cx="1338550" cy="978725"/>
          </a:xfrm>
          <a:prstGeom prst="rect">
            <a:avLst/>
          </a:prstGeom>
          <a:noFill/>
          <a:ln>
            <a:noFill/>
          </a:ln>
        </p:spPr>
      </p:pic>
      <p:sp>
        <p:nvSpPr>
          <p:cNvPr id="87" name="Google Shape;87;p17"/>
          <p:cNvSpPr txBox="1"/>
          <p:nvPr/>
        </p:nvSpPr>
        <p:spPr>
          <a:xfrm>
            <a:off x="5618225" y="1188925"/>
            <a:ext cx="30000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latin typeface="Comic Sans MS"/>
                <a:ea typeface="Comic Sans MS"/>
                <a:cs typeface="Comic Sans MS"/>
                <a:sym typeface="Comic Sans MS"/>
              </a:rPr>
              <a:t>An adult brain is about </a:t>
            </a:r>
            <a:endParaRPr sz="1800">
              <a:latin typeface="Comic Sans MS"/>
              <a:ea typeface="Comic Sans MS"/>
              <a:cs typeface="Comic Sans MS"/>
              <a:sym typeface="Comic Sans MS"/>
            </a:endParaRPr>
          </a:p>
          <a:p>
            <a:pPr indent="0" lvl="0" marL="0" rtl="0" algn="ctr">
              <a:spcBef>
                <a:spcPts val="0"/>
              </a:spcBef>
              <a:spcAft>
                <a:spcPts val="0"/>
              </a:spcAft>
              <a:buNone/>
            </a:pPr>
            <a:r>
              <a:rPr lang="en-GB" sz="1800">
                <a:latin typeface="Comic Sans MS"/>
                <a:ea typeface="Comic Sans MS"/>
                <a:cs typeface="Comic Sans MS"/>
                <a:sym typeface="Comic Sans MS"/>
              </a:rPr>
              <a:t>the size of an apple.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ctrTitle"/>
          </p:nvPr>
        </p:nvSpPr>
        <p:spPr>
          <a:xfrm>
            <a:off x="311700" y="396325"/>
            <a:ext cx="8520600" cy="79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sz="6400" u="sng">
                <a:latin typeface="Amatic SC"/>
                <a:ea typeface="Amatic SC"/>
                <a:cs typeface="Amatic SC"/>
                <a:sym typeface="Amatic SC"/>
              </a:rPr>
              <a:t>True </a:t>
            </a:r>
            <a:r>
              <a:rPr lang="en-GB" sz="5100" u="sng">
                <a:latin typeface="Amatic SC"/>
                <a:ea typeface="Amatic SC"/>
                <a:cs typeface="Amatic SC"/>
                <a:sym typeface="Amatic SC"/>
              </a:rPr>
              <a:t>or</a:t>
            </a:r>
            <a:r>
              <a:rPr lang="en-GB" sz="6400" u="sng">
                <a:latin typeface="Amatic SC"/>
                <a:ea typeface="Amatic SC"/>
                <a:cs typeface="Amatic SC"/>
                <a:sym typeface="Amatic SC"/>
              </a:rPr>
              <a:t> False</a:t>
            </a:r>
            <a:endParaRPr sz="6400" u="sng">
              <a:latin typeface="Amatic SC"/>
              <a:ea typeface="Amatic SC"/>
              <a:cs typeface="Amatic SC"/>
              <a:sym typeface="Amatic SC"/>
            </a:endParaRPr>
          </a:p>
        </p:txBody>
      </p:sp>
      <p:pic>
        <p:nvPicPr>
          <p:cNvPr id="93" name="Google Shape;93;p18"/>
          <p:cNvPicPr preferRelativeResize="0"/>
          <p:nvPr/>
        </p:nvPicPr>
        <p:blipFill>
          <a:blip r:embed="rId3">
            <a:alphaModFix/>
          </a:blip>
          <a:stretch>
            <a:fillRect/>
          </a:stretch>
        </p:blipFill>
        <p:spPr>
          <a:xfrm>
            <a:off x="489400" y="2666850"/>
            <a:ext cx="1209675" cy="676275"/>
          </a:xfrm>
          <a:prstGeom prst="rect">
            <a:avLst/>
          </a:prstGeom>
          <a:noFill/>
          <a:ln>
            <a:noFill/>
          </a:ln>
        </p:spPr>
      </p:pic>
      <p:sp>
        <p:nvSpPr>
          <p:cNvPr id="94" name="Google Shape;94;p18"/>
          <p:cNvSpPr txBox="1"/>
          <p:nvPr/>
        </p:nvSpPr>
        <p:spPr>
          <a:xfrm>
            <a:off x="1362075" y="2057225"/>
            <a:ext cx="30000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omic Sans MS"/>
                <a:ea typeface="Comic Sans MS"/>
                <a:cs typeface="Comic Sans MS"/>
                <a:sym typeface="Comic Sans MS"/>
              </a:rPr>
              <a:t>Your brain has almost</a:t>
            </a:r>
            <a:r>
              <a:rPr b="1" lang="en-GB">
                <a:latin typeface="Comic Sans MS"/>
                <a:ea typeface="Comic Sans MS"/>
                <a:cs typeface="Comic Sans MS"/>
                <a:sym typeface="Comic Sans MS"/>
              </a:rPr>
              <a:t> </a:t>
            </a:r>
            <a:endParaRPr b="1">
              <a:latin typeface="Comic Sans MS"/>
              <a:ea typeface="Comic Sans MS"/>
              <a:cs typeface="Comic Sans MS"/>
              <a:sym typeface="Comic Sans MS"/>
            </a:endParaRPr>
          </a:p>
          <a:p>
            <a:pPr indent="0" lvl="0" marL="0" rtl="0" algn="ctr">
              <a:spcBef>
                <a:spcPts val="0"/>
              </a:spcBef>
              <a:spcAft>
                <a:spcPts val="0"/>
              </a:spcAft>
              <a:buNone/>
            </a:pPr>
            <a:r>
              <a:rPr b="1" lang="en-GB">
                <a:latin typeface="Comic Sans MS"/>
                <a:ea typeface="Comic Sans MS"/>
                <a:cs typeface="Comic Sans MS"/>
                <a:sym typeface="Comic Sans MS"/>
              </a:rPr>
              <a:t>1000</a:t>
            </a:r>
            <a:r>
              <a:rPr lang="en-GB">
                <a:latin typeface="Comic Sans MS"/>
                <a:ea typeface="Comic Sans MS"/>
                <a:cs typeface="Comic Sans MS"/>
                <a:sym typeface="Comic Sans MS"/>
              </a:rPr>
              <a:t> neurons.</a:t>
            </a:r>
            <a:endParaRPr/>
          </a:p>
        </p:txBody>
      </p:sp>
      <p:pic>
        <p:nvPicPr>
          <p:cNvPr id="95" name="Google Shape;95;p18"/>
          <p:cNvPicPr preferRelativeResize="0"/>
          <p:nvPr/>
        </p:nvPicPr>
        <p:blipFill>
          <a:blip r:embed="rId3">
            <a:alphaModFix/>
          </a:blip>
          <a:stretch>
            <a:fillRect/>
          </a:stretch>
        </p:blipFill>
        <p:spPr>
          <a:xfrm>
            <a:off x="7109400" y="3732238"/>
            <a:ext cx="1209675" cy="676275"/>
          </a:xfrm>
          <a:prstGeom prst="rect">
            <a:avLst/>
          </a:prstGeom>
          <a:noFill/>
          <a:ln>
            <a:noFill/>
          </a:ln>
        </p:spPr>
      </p:pic>
      <p:sp>
        <p:nvSpPr>
          <p:cNvPr id="96" name="Google Shape;96;p18"/>
          <p:cNvSpPr txBox="1"/>
          <p:nvPr/>
        </p:nvSpPr>
        <p:spPr>
          <a:xfrm>
            <a:off x="6011375" y="1689363"/>
            <a:ext cx="30000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omic Sans MS"/>
                <a:ea typeface="Comic Sans MS"/>
                <a:cs typeface="Comic Sans MS"/>
                <a:sym typeface="Comic Sans MS"/>
              </a:rPr>
              <a:t>Your brain has almost </a:t>
            </a:r>
            <a:endParaRPr>
              <a:latin typeface="Comic Sans MS"/>
              <a:ea typeface="Comic Sans MS"/>
              <a:cs typeface="Comic Sans MS"/>
              <a:sym typeface="Comic Sans MS"/>
            </a:endParaRPr>
          </a:p>
          <a:p>
            <a:pPr indent="0" lvl="0" marL="0" rtl="0" algn="ctr">
              <a:spcBef>
                <a:spcPts val="0"/>
              </a:spcBef>
              <a:spcAft>
                <a:spcPts val="0"/>
              </a:spcAft>
              <a:buNone/>
            </a:pPr>
            <a:r>
              <a:rPr b="1" lang="en-GB">
                <a:latin typeface="Comic Sans MS"/>
                <a:ea typeface="Comic Sans MS"/>
                <a:cs typeface="Comic Sans MS"/>
                <a:sym typeface="Comic Sans MS"/>
              </a:rPr>
              <a:t>100 billion</a:t>
            </a:r>
            <a:r>
              <a:rPr lang="en-GB">
                <a:latin typeface="Comic Sans MS"/>
                <a:ea typeface="Comic Sans MS"/>
                <a:cs typeface="Comic Sans MS"/>
                <a:sym typeface="Comic Sans MS"/>
              </a:rPr>
              <a:t> neurons.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ctrTitle"/>
          </p:nvPr>
        </p:nvSpPr>
        <p:spPr>
          <a:xfrm>
            <a:off x="311700" y="396325"/>
            <a:ext cx="8520600" cy="79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sz="6400" u="sng">
                <a:latin typeface="Amatic SC"/>
                <a:ea typeface="Amatic SC"/>
                <a:cs typeface="Amatic SC"/>
                <a:sym typeface="Amatic SC"/>
              </a:rPr>
              <a:t>True </a:t>
            </a:r>
            <a:r>
              <a:rPr lang="en-GB" sz="5100" u="sng">
                <a:latin typeface="Amatic SC"/>
                <a:ea typeface="Amatic SC"/>
                <a:cs typeface="Amatic SC"/>
                <a:sym typeface="Amatic SC"/>
              </a:rPr>
              <a:t>or</a:t>
            </a:r>
            <a:r>
              <a:rPr lang="en-GB" sz="6400" u="sng">
                <a:latin typeface="Amatic SC"/>
                <a:ea typeface="Amatic SC"/>
                <a:cs typeface="Amatic SC"/>
                <a:sym typeface="Amatic SC"/>
              </a:rPr>
              <a:t> False</a:t>
            </a:r>
            <a:endParaRPr sz="6400" u="sng">
              <a:latin typeface="Amatic SC"/>
              <a:ea typeface="Amatic SC"/>
              <a:cs typeface="Amatic SC"/>
              <a:sym typeface="Amatic SC"/>
            </a:endParaRPr>
          </a:p>
        </p:txBody>
      </p:sp>
      <p:pic>
        <p:nvPicPr>
          <p:cNvPr id="102" name="Google Shape;102;p19"/>
          <p:cNvPicPr preferRelativeResize="0"/>
          <p:nvPr/>
        </p:nvPicPr>
        <p:blipFill rotWithShape="1">
          <a:blip r:embed="rId3">
            <a:alphaModFix/>
          </a:blip>
          <a:srcRect b="0" l="0" r="7132" t="0"/>
          <a:stretch/>
        </p:blipFill>
        <p:spPr>
          <a:xfrm>
            <a:off x="635425" y="1633400"/>
            <a:ext cx="657225" cy="695325"/>
          </a:xfrm>
          <a:prstGeom prst="rect">
            <a:avLst/>
          </a:prstGeom>
          <a:noFill/>
          <a:ln>
            <a:noFill/>
          </a:ln>
        </p:spPr>
      </p:pic>
      <p:sp>
        <p:nvSpPr>
          <p:cNvPr id="103" name="Google Shape;103;p19"/>
          <p:cNvSpPr txBox="1"/>
          <p:nvPr/>
        </p:nvSpPr>
        <p:spPr>
          <a:xfrm>
            <a:off x="720450" y="1829063"/>
            <a:ext cx="30000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omic Sans MS"/>
                <a:ea typeface="Comic Sans MS"/>
                <a:cs typeface="Comic Sans MS"/>
                <a:sym typeface="Comic Sans MS"/>
              </a:rPr>
              <a:t>Everytime you learn something new, </a:t>
            </a:r>
            <a:endParaRPr>
              <a:latin typeface="Comic Sans MS"/>
              <a:ea typeface="Comic Sans MS"/>
              <a:cs typeface="Comic Sans MS"/>
              <a:sym typeface="Comic Sans MS"/>
            </a:endParaRPr>
          </a:p>
          <a:p>
            <a:pPr indent="0" lvl="0" marL="0" rtl="0" algn="ctr">
              <a:spcBef>
                <a:spcPts val="0"/>
              </a:spcBef>
              <a:spcAft>
                <a:spcPts val="0"/>
              </a:spcAft>
              <a:buNone/>
            </a:pPr>
            <a:r>
              <a:rPr lang="en-GB">
                <a:latin typeface="Comic Sans MS"/>
                <a:ea typeface="Comic Sans MS"/>
                <a:cs typeface="Comic Sans MS"/>
                <a:sym typeface="Comic Sans MS"/>
              </a:rPr>
              <a:t>your brain changes a bit</a:t>
            </a:r>
            <a:endParaRPr/>
          </a:p>
        </p:txBody>
      </p:sp>
      <p:pic>
        <p:nvPicPr>
          <p:cNvPr id="104" name="Google Shape;104;p19"/>
          <p:cNvPicPr preferRelativeResize="0"/>
          <p:nvPr/>
        </p:nvPicPr>
        <p:blipFill>
          <a:blip r:embed="rId4">
            <a:alphaModFix/>
          </a:blip>
          <a:stretch>
            <a:fillRect/>
          </a:stretch>
        </p:blipFill>
        <p:spPr>
          <a:xfrm>
            <a:off x="7355200" y="3531850"/>
            <a:ext cx="695325" cy="581025"/>
          </a:xfrm>
          <a:prstGeom prst="rect">
            <a:avLst/>
          </a:prstGeom>
          <a:noFill/>
          <a:ln>
            <a:noFill/>
          </a:ln>
        </p:spPr>
      </p:pic>
      <p:sp>
        <p:nvSpPr>
          <p:cNvPr id="105" name="Google Shape;105;p19"/>
          <p:cNvSpPr txBox="1"/>
          <p:nvPr/>
        </p:nvSpPr>
        <p:spPr>
          <a:xfrm>
            <a:off x="5332475" y="1355875"/>
            <a:ext cx="30000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omic Sans MS"/>
                <a:ea typeface="Comic Sans MS"/>
                <a:cs typeface="Comic Sans MS"/>
                <a:sym typeface="Comic Sans MS"/>
              </a:rPr>
              <a:t>Your brain stays the same for your whole life.</a:t>
            </a:r>
            <a:endParaRPr>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ctrTitle"/>
          </p:nvPr>
        </p:nvSpPr>
        <p:spPr>
          <a:xfrm>
            <a:off x="311700" y="396325"/>
            <a:ext cx="8520600" cy="79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sz="6400" u="sng">
                <a:latin typeface="Amatic SC"/>
                <a:ea typeface="Amatic SC"/>
                <a:cs typeface="Amatic SC"/>
                <a:sym typeface="Amatic SC"/>
              </a:rPr>
              <a:t>True </a:t>
            </a:r>
            <a:r>
              <a:rPr lang="en-GB" sz="5100" u="sng">
                <a:latin typeface="Amatic SC"/>
                <a:ea typeface="Amatic SC"/>
                <a:cs typeface="Amatic SC"/>
                <a:sym typeface="Amatic SC"/>
              </a:rPr>
              <a:t>or</a:t>
            </a:r>
            <a:r>
              <a:rPr lang="en-GB" sz="6400" u="sng">
                <a:latin typeface="Amatic SC"/>
                <a:ea typeface="Amatic SC"/>
                <a:cs typeface="Amatic SC"/>
                <a:sym typeface="Amatic SC"/>
              </a:rPr>
              <a:t> False</a:t>
            </a:r>
            <a:endParaRPr sz="6400" u="sng">
              <a:latin typeface="Amatic SC"/>
              <a:ea typeface="Amatic SC"/>
              <a:cs typeface="Amatic SC"/>
              <a:sym typeface="Amatic SC"/>
            </a:endParaRPr>
          </a:p>
        </p:txBody>
      </p:sp>
      <p:pic>
        <p:nvPicPr>
          <p:cNvPr id="111" name="Google Shape;111;p20"/>
          <p:cNvPicPr preferRelativeResize="0"/>
          <p:nvPr/>
        </p:nvPicPr>
        <p:blipFill>
          <a:blip r:embed="rId3">
            <a:alphaModFix/>
          </a:blip>
          <a:stretch>
            <a:fillRect/>
          </a:stretch>
        </p:blipFill>
        <p:spPr>
          <a:xfrm>
            <a:off x="646650" y="1902975"/>
            <a:ext cx="800100" cy="800100"/>
          </a:xfrm>
          <a:prstGeom prst="rect">
            <a:avLst/>
          </a:prstGeom>
          <a:noFill/>
          <a:ln>
            <a:noFill/>
          </a:ln>
        </p:spPr>
      </p:pic>
      <p:sp>
        <p:nvSpPr>
          <p:cNvPr id="112" name="Google Shape;112;p20"/>
          <p:cNvSpPr txBox="1"/>
          <p:nvPr/>
        </p:nvSpPr>
        <p:spPr>
          <a:xfrm>
            <a:off x="888925" y="1731425"/>
            <a:ext cx="30000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omic Sans MS"/>
                <a:ea typeface="Comic Sans MS"/>
                <a:cs typeface="Comic Sans MS"/>
                <a:sym typeface="Comic Sans MS"/>
              </a:rPr>
              <a:t>An adult brain weighs about </a:t>
            </a:r>
            <a:endParaRPr>
              <a:latin typeface="Comic Sans MS"/>
              <a:ea typeface="Comic Sans MS"/>
              <a:cs typeface="Comic Sans MS"/>
              <a:sym typeface="Comic Sans MS"/>
            </a:endParaRPr>
          </a:p>
          <a:p>
            <a:pPr indent="0" lvl="0" marL="0" rtl="0" algn="ctr">
              <a:spcBef>
                <a:spcPts val="0"/>
              </a:spcBef>
              <a:spcAft>
                <a:spcPts val="0"/>
              </a:spcAft>
              <a:buNone/>
            </a:pPr>
            <a:r>
              <a:rPr lang="en-GB">
                <a:latin typeface="Comic Sans MS"/>
                <a:ea typeface="Comic Sans MS"/>
                <a:cs typeface="Comic Sans MS"/>
                <a:sym typeface="Comic Sans MS"/>
              </a:rPr>
              <a:t>the same as an iPad.</a:t>
            </a:r>
            <a:endParaRPr/>
          </a:p>
        </p:txBody>
      </p:sp>
      <p:pic>
        <p:nvPicPr>
          <p:cNvPr id="113" name="Google Shape;113;p20"/>
          <p:cNvPicPr preferRelativeResize="0"/>
          <p:nvPr/>
        </p:nvPicPr>
        <p:blipFill>
          <a:blip r:embed="rId4">
            <a:alphaModFix/>
          </a:blip>
          <a:stretch>
            <a:fillRect/>
          </a:stretch>
        </p:blipFill>
        <p:spPr>
          <a:xfrm>
            <a:off x="7377650" y="3677900"/>
            <a:ext cx="885825" cy="885825"/>
          </a:xfrm>
          <a:prstGeom prst="rect">
            <a:avLst/>
          </a:prstGeom>
          <a:noFill/>
          <a:ln>
            <a:noFill/>
          </a:ln>
        </p:spPr>
      </p:pic>
      <p:sp>
        <p:nvSpPr>
          <p:cNvPr id="114" name="Google Shape;114;p20"/>
          <p:cNvSpPr txBox="1"/>
          <p:nvPr/>
        </p:nvSpPr>
        <p:spPr>
          <a:xfrm>
            <a:off x="5388650" y="1445750"/>
            <a:ext cx="30000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omic Sans MS"/>
                <a:ea typeface="Comic Sans MS"/>
                <a:cs typeface="Comic Sans MS"/>
                <a:sym typeface="Comic Sans MS"/>
              </a:rPr>
              <a:t>An adult brain weighs about the </a:t>
            </a:r>
            <a:endParaRPr>
              <a:latin typeface="Comic Sans MS"/>
              <a:ea typeface="Comic Sans MS"/>
              <a:cs typeface="Comic Sans MS"/>
              <a:sym typeface="Comic Sans MS"/>
            </a:endParaRPr>
          </a:p>
          <a:p>
            <a:pPr indent="0" lvl="0" marL="0" rtl="0" algn="ctr">
              <a:spcBef>
                <a:spcPts val="0"/>
              </a:spcBef>
              <a:spcAft>
                <a:spcPts val="0"/>
              </a:spcAft>
              <a:buNone/>
            </a:pPr>
            <a:r>
              <a:rPr lang="en-GB">
                <a:latin typeface="Comic Sans MS"/>
                <a:ea typeface="Comic Sans MS"/>
                <a:cs typeface="Comic Sans MS"/>
                <a:sym typeface="Comic Sans MS"/>
              </a:rPr>
              <a:t>same as a laptop computer.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nvSpPr>
        <p:spPr>
          <a:xfrm>
            <a:off x="1095575" y="361425"/>
            <a:ext cx="734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0" name="Google Shape;120;p21"/>
          <p:cNvSpPr txBox="1"/>
          <p:nvPr/>
        </p:nvSpPr>
        <p:spPr>
          <a:xfrm>
            <a:off x="997950" y="0"/>
            <a:ext cx="73422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800" u="sng">
                <a:latin typeface="Amatic SC"/>
                <a:ea typeface="Amatic SC"/>
                <a:cs typeface="Amatic SC"/>
                <a:sym typeface="Amatic SC"/>
              </a:rPr>
              <a:t>Are you ready to hear a secret about the brain?</a:t>
            </a:r>
            <a:endParaRPr b="1" sz="3800" u="sng">
              <a:latin typeface="Amatic SC"/>
              <a:ea typeface="Amatic SC"/>
              <a:cs typeface="Amatic SC"/>
              <a:sym typeface="Amatic SC"/>
            </a:endParaRPr>
          </a:p>
        </p:txBody>
      </p:sp>
      <p:pic>
        <p:nvPicPr>
          <p:cNvPr descr="Episode 1: A Secret about the Brain&#10;&#10;Visit https://www.classdojo.com/BigIdeas/ to find the full series and many wonderful resources, including discussion guides for each video!&#10;&#10;In this five episode video series on Growth Mindset, two monsters named Mojo and Katie explore the different aspects of growth mindset so that teachers and students everywhere can learn about it together in their classrooms!&#10;&#10;This series has been developed by ClassDojo in collaboration with Stanford University's PERTS lab." id="121" name="Google Shape;121;p21" title="Growth Mindset for students - Episode 1/5">
            <a:hlinkClick r:id="rId3"/>
          </p:cNvPr>
          <p:cNvPicPr preferRelativeResize="0"/>
          <p:nvPr/>
        </p:nvPicPr>
        <p:blipFill>
          <a:blip r:embed="rId4">
            <a:alphaModFix/>
          </a:blip>
          <a:stretch>
            <a:fillRect/>
          </a:stretch>
        </p:blipFill>
        <p:spPr>
          <a:xfrm>
            <a:off x="2073100" y="892800"/>
            <a:ext cx="5191900" cy="3893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